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60" r:id="rId3"/>
    <p:sldId id="321" r:id="rId4"/>
    <p:sldId id="308" r:id="rId5"/>
    <p:sldId id="266" r:id="rId6"/>
    <p:sldId id="294" r:id="rId7"/>
    <p:sldId id="270" r:id="rId8"/>
    <p:sldId id="319" r:id="rId9"/>
    <p:sldId id="293" r:id="rId10"/>
    <p:sldId id="297" r:id="rId11"/>
    <p:sldId id="298" r:id="rId12"/>
    <p:sldId id="306" r:id="rId13"/>
    <p:sldId id="299" r:id="rId14"/>
    <p:sldId id="300" r:id="rId15"/>
    <p:sldId id="305" r:id="rId16"/>
    <p:sldId id="320" r:id="rId17"/>
    <p:sldId id="307" r:id="rId18"/>
    <p:sldId id="292" r:id="rId19"/>
    <p:sldId id="316" r:id="rId20"/>
    <p:sldId id="291" r:id="rId21"/>
    <p:sldId id="323" r:id="rId22"/>
    <p:sldId id="312" r:id="rId23"/>
    <p:sldId id="313" r:id="rId24"/>
    <p:sldId id="314" r:id="rId25"/>
    <p:sldId id="322" r:id="rId26"/>
    <p:sldId id="315" r:id="rId27"/>
    <p:sldId id="290" r:id="rId28"/>
    <p:sldId id="326" r:id="rId29"/>
    <p:sldId id="325" r:id="rId30"/>
    <p:sldId id="317" r:id="rId31"/>
    <p:sldId id="318" r:id="rId32"/>
    <p:sldId id="288" r:id="rId33"/>
  </p:sldIdLst>
  <p:sldSz cx="9144000" cy="6858000" type="screen4x3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5" userDrawn="1">
          <p15:clr>
            <a:srgbClr val="A4A3A4"/>
          </p15:clr>
        </p15:guide>
        <p15:guide id="2" pos="5125" userDrawn="1">
          <p15:clr>
            <a:srgbClr val="A4A3A4"/>
          </p15:clr>
        </p15:guide>
        <p15:guide id="3" pos="1519" userDrawn="1">
          <p15:clr>
            <a:srgbClr val="A4A3A4"/>
          </p15:clr>
        </p15:guide>
        <p15:guide id="5" orient="horz" pos="1139" userDrawn="1">
          <p15:clr>
            <a:srgbClr val="A4A3A4"/>
          </p15:clr>
        </p15:guide>
        <p15:guide id="6" orient="horz" pos="2319" userDrawn="1">
          <p15:clr>
            <a:srgbClr val="A4A3A4"/>
          </p15:clr>
        </p15:guide>
        <p15:guide id="7" orient="horz" pos="3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14F"/>
    <a:srgbClr val="0174AB"/>
    <a:srgbClr val="666666"/>
    <a:srgbClr val="BFC0C0"/>
    <a:srgbClr val="9F9D9A"/>
    <a:srgbClr val="0A377B"/>
    <a:srgbClr val="000000"/>
    <a:srgbClr val="083F80"/>
    <a:srgbClr val="1F497D"/>
    <a:srgbClr val="9677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3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1579" y="58"/>
      </p:cViewPr>
      <p:guideLst>
        <p:guide orient="horz" pos="255"/>
        <p:guide pos="5125"/>
        <p:guide pos="1519"/>
        <p:guide orient="horz" pos="1139"/>
        <p:guide orient="horz" pos="2319"/>
        <p:guide orient="horz" pos="32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/Relationships>
</file>

<file path=ppt/media/image1.png>
</file>

<file path=ppt/media/image2.jpg>
</file>

<file path=ppt/media/image3.jpeg>
</file>

<file path=ppt/media/image4.png>
</file>

<file path=ppt/media/image5.png>
</file>

<file path=ppt/media/image6.gi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16969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68699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485401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684703"/>
      </p:ext>
    </p:extLst>
  </p:cSld>
  <p:clrMapOvr>
    <a:masterClrMapping/>
  </p:clrMapOvr>
  <p:transition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274740"/>
      </p:ext>
    </p:extLst>
  </p:cSld>
  <p:clrMapOvr>
    <a:masterClrMapping/>
  </p:clrMapOvr>
  <p:transition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018157"/>
      </p:ext>
    </p:extLst>
  </p:cSld>
  <p:clrMapOvr>
    <a:masterClrMapping/>
  </p:clrMapOvr>
  <p:transition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055196"/>
      </p:ext>
    </p:extLst>
  </p:cSld>
  <p:clrMapOvr>
    <a:masterClrMapping/>
  </p:clrMapOvr>
  <p:transition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7614770"/>
      </p:ext>
    </p:extLst>
  </p:cSld>
  <p:clrMapOvr>
    <a:masterClrMapping/>
  </p:clrMapOvr>
  <p:transition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693175"/>
      </p:ext>
    </p:extLst>
  </p:cSld>
  <p:clrMapOvr>
    <a:masterClrMapping/>
  </p:clrMapOvr>
  <p:transition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104865"/>
      </p:ext>
    </p:extLst>
  </p:cSld>
  <p:clrMapOvr>
    <a:masterClrMapping/>
  </p:clrMapOvr>
  <p:transition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048515"/>
      </p:ext>
    </p:extLst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397471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812863"/>
      </p:ext>
    </p:extLst>
  </p:cSld>
  <p:clrMapOvr>
    <a:masterClrMapping/>
  </p:clrMapOvr>
  <p:transition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91261"/>
      </p:ext>
    </p:extLst>
  </p:cSld>
  <p:clrMapOvr>
    <a:masterClrMapping/>
  </p:clrMapOvr>
  <p:transition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31052"/>
      </p:ext>
    </p:extLst>
  </p:cSld>
  <p:clrMapOvr>
    <a:masterClrMapping/>
  </p:clrMapOvr>
  <p:transition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4490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843427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54265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22355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7339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72800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86585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F31D4-1AA4-45E7-8F10-C007A9A6DDB0}" type="datetimeFigureOut">
              <a:rPr lang="zh-HK" altLang="en-US" smtClean="0"/>
              <a:pPr/>
              <a:t>16/10/2019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5C72C-05F9-42DA-A32C-E89F323A6F21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830749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18431-54C4-4585-82AD-D4BDE8FCC787}" type="datetimeFigureOut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16/10/2019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E714-8771-4256-B120-A1444CD7D5F3}" type="slidenum">
              <a:rPr lang="zh-HK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HK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91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reurl.cc/lLvWdl" TargetMode="Externa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846275" y="2705726"/>
            <a:ext cx="54514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我们毕业啦</a:t>
            </a:r>
            <a:endParaRPr lang="en-US" altLang="zh-CN" sz="72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其实是答辩的标题地方</a:t>
            </a:r>
            <a:endParaRPr lang="en-US" altLang="zh-CN" sz="16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2259000"/>
            <a:ext cx="9144000" cy="2340000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44136" y="2644170"/>
            <a:ext cx="86557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TW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OpenCV</a:t>
            </a:r>
            <a:br>
              <a:rPr lang="en-US" altLang="zh-TW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TW" altLang="en-US" sz="48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進行人臉辨識</a:t>
            </a:r>
            <a:endParaRPr lang="en-US" altLang="zh-TW" sz="48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190699" y="5841622"/>
            <a:ext cx="1357313" cy="400052"/>
          </a:xfrm>
          <a:prstGeom prst="rect">
            <a:avLst/>
          </a:prstGeom>
          <a:solidFill>
            <a:srgbClr val="92D14F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老師</a:t>
            </a:r>
            <a:endParaRPr lang="zh-HK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576585" y="5856982"/>
            <a:ext cx="1614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spc="3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劉彥維</a:t>
            </a:r>
            <a:endParaRPr lang="zh-HK" altLang="en-US" sz="2000" b="1" spc="3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521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# 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載入分類器</a:t>
            </a:r>
          </a:p>
          <a:p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face_cascade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cv2.CascadeClassifier('haarcascade_frontalface_default.xml')</a:t>
            </a:r>
            <a:endParaRPr lang="zh-TW" alt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56834"/>
      </p:ext>
    </p:extLst>
  </p:cSld>
  <p:clrMapOvr>
    <a:masterClrMapping/>
  </p:clrMapOvr>
  <p:transition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1225117" y="2228295"/>
            <a:ext cx="70577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# </a:t>
            </a:r>
            <a:r>
              <a:rPr lang="zh-TW" altLang="en-US" sz="2400" dirty="0"/>
              <a:t>繪製人臉部份的方框</a:t>
            </a:r>
          </a:p>
          <a:p>
            <a:r>
              <a:rPr lang="en-US" altLang="zh-TW" sz="2400" dirty="0"/>
              <a:t>for (x, y, w, h) in faces:</a:t>
            </a:r>
          </a:p>
          <a:p>
            <a:r>
              <a:rPr lang="zh-TW" altLang="en-US" sz="2400" dirty="0"/>
              <a:t>    </a:t>
            </a:r>
            <a:r>
              <a:rPr lang="en-US" altLang="zh-TW" sz="2400" dirty="0"/>
              <a:t>cv2.rectangle(</a:t>
            </a:r>
            <a:r>
              <a:rPr lang="en-US" altLang="zh-TW" sz="2400" dirty="0" err="1"/>
              <a:t>img</a:t>
            </a:r>
            <a:r>
              <a:rPr lang="en-US" altLang="zh-TW" sz="2400" dirty="0"/>
              <a:t>, (x, y), (x + w, y + h), (0, 255, 0), 2)</a:t>
            </a:r>
          </a:p>
          <a:p>
            <a:endParaRPr lang="en-US" altLang="zh-TW" sz="2400" dirty="0"/>
          </a:p>
          <a:p>
            <a:endParaRPr lang="en-US" altLang="zh-TW" sz="2400" dirty="0"/>
          </a:p>
          <a:p>
            <a:r>
              <a:rPr lang="en-US" altLang="zh-TW" sz="2400" dirty="0"/>
              <a:t>#</a:t>
            </a:r>
            <a:r>
              <a:rPr lang="zh-TW" altLang="en-US" sz="2400" dirty="0"/>
              <a:t>請注意：</a:t>
            </a:r>
            <a:r>
              <a:rPr lang="en-US" altLang="zh-TW" sz="2400" dirty="0"/>
              <a:t>for</a:t>
            </a:r>
            <a:r>
              <a:rPr lang="zh-TW" altLang="en-US" sz="2400" dirty="0"/>
              <a:t>迴圈的冒號之後，必須</a:t>
            </a:r>
            <a:r>
              <a:rPr lang="zh-TW" altLang="en-US" sz="2400" b="1" dirty="0">
                <a:solidFill>
                  <a:srgbClr val="FF0000"/>
                </a:solidFill>
              </a:rPr>
              <a:t>空四格</a:t>
            </a:r>
            <a:r>
              <a:rPr lang="zh-TW" altLang="en-US" sz="2400" dirty="0">
                <a:solidFill>
                  <a:srgbClr val="FF0000"/>
                </a:solidFill>
              </a:rPr>
              <a:t>！！！！</a:t>
            </a:r>
            <a:endParaRPr lang="en-US" altLang="zh-TW" sz="2400" dirty="0">
              <a:solidFill>
                <a:srgbClr val="FF0000"/>
              </a:solidFill>
            </a:endParaRPr>
          </a:p>
          <a:p>
            <a:endParaRPr lang="en-US" altLang="zh-TW" sz="2400" dirty="0">
              <a:solidFill>
                <a:srgbClr val="FF0000"/>
              </a:solidFill>
            </a:endParaRPr>
          </a:p>
          <a:p>
            <a:r>
              <a:rPr lang="en-US" altLang="zh-TW" sz="2400" dirty="0"/>
              <a:t>#(0, 255, 0)</a:t>
            </a:r>
            <a:r>
              <a:rPr lang="zh-TW" altLang="en-US" sz="2400" dirty="0"/>
              <a:t>欄位可以變更方框顏色</a:t>
            </a:r>
            <a:r>
              <a:rPr lang="en-US" altLang="zh-TW" sz="2400" dirty="0"/>
              <a:t>(</a:t>
            </a:r>
            <a:r>
              <a:rPr lang="en-US" altLang="zh-TW" sz="2400" dirty="0" err="1"/>
              <a:t>Blue,Green,Red</a:t>
            </a:r>
            <a:r>
              <a:rPr lang="en-US" altLang="zh-TW" sz="2400" dirty="0"/>
              <a:t>)</a:t>
            </a:r>
          </a:p>
          <a:p>
            <a:endParaRPr lang="en-US" altLang="zh-TW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517591"/>
      </p:ext>
    </p:extLst>
  </p:cSld>
  <p:clrMapOvr>
    <a:masterClrMapping/>
  </p:clrMapOvr>
  <p:transition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# </a:t>
            </a:r>
            <a:r>
              <a:rPr lang="zh-TW" alt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讀取圖片</a:t>
            </a:r>
          </a:p>
          <a:p>
            <a:r>
              <a:rPr lang="en-US" altLang="zh-TW" sz="3200" dirty="0" err="1">
                <a:solidFill>
                  <a:srgbClr val="0070C0"/>
                </a:solidFill>
              </a:rPr>
              <a:t>img</a:t>
            </a:r>
            <a:r>
              <a:rPr lang="en-US" altLang="zh-TW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cv2.imread(‘</a:t>
            </a:r>
            <a:r>
              <a:rPr lang="en-US" altLang="zh-TW" sz="3200" dirty="0">
                <a:solidFill>
                  <a:srgbClr val="FF0000"/>
                </a:solidFill>
              </a:rPr>
              <a:t>test</a:t>
            </a:r>
            <a:r>
              <a:rPr lang="en-US" altLang="zh-TW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.jpg')</a:t>
            </a:r>
            <a:endParaRPr lang="zh-TW" altLang="en-US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885097"/>
      </p:ext>
    </p:extLst>
  </p:cSld>
  <p:clrMapOvr>
    <a:masterClrMapping/>
  </p:clrMapOvr>
  <p:transition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# 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轉成灰階圖片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加快檢測速度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  <a:endParaRPr lang="zh-TW" alt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b="1" dirty="0">
                <a:solidFill>
                  <a:schemeClr val="accent6"/>
                </a:solidFill>
              </a:rPr>
              <a:t>gray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= cv2.cvtColor(</a:t>
            </a:r>
            <a:r>
              <a:rPr lang="en-US" altLang="zh-TW" sz="2400" dirty="0" err="1">
                <a:solidFill>
                  <a:srgbClr val="0070C0"/>
                </a:solidFill>
              </a:rPr>
              <a:t>img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cv2.COLOR_BGR2GRAY)</a:t>
            </a:r>
            <a:endParaRPr lang="zh-TW" alt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157712"/>
      </p:ext>
    </p:extLst>
  </p:cSld>
  <p:clrMapOvr>
    <a:masterClrMapping/>
  </p:clrMapOvr>
  <p:transition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# 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偵測臉部</a:t>
            </a: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faces =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face_cascade.detectMultiScale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</a:t>
            </a:r>
            <a:r>
              <a:rPr lang="en-US" altLang="zh-TW" sz="2400" b="1" dirty="0">
                <a:solidFill>
                  <a:schemeClr val="accent6"/>
                </a:solidFill>
              </a:rPr>
              <a:t>gray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</a:t>
            </a: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</a:t>
            </a:r>
            <a:r>
              <a:rPr lang="en-US" altLang="zh-TW" sz="2400" b="1" dirty="0" err="1">
                <a:solidFill>
                  <a:srgbClr val="FF0000"/>
                </a:solidFill>
              </a:rPr>
              <a:t>scaleFactor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=1.08,       </a:t>
            </a:r>
            <a:b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</a:t>
            </a:r>
            <a:r>
              <a:rPr lang="en-US" altLang="zh-TW" sz="2400" b="1" dirty="0" err="1">
                <a:solidFill>
                  <a:srgbClr val="FF0000"/>
                </a:solidFill>
              </a:rPr>
              <a:t>minNeighbors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=5)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       </a:t>
            </a:r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dirty="0">
                <a:solidFill>
                  <a:srgbClr val="FF0000"/>
                </a:solidFill>
              </a:rPr>
              <a:t>#</a:t>
            </a:r>
            <a:r>
              <a:rPr lang="en-US" altLang="zh-TW" sz="2400" dirty="0" err="1">
                <a:solidFill>
                  <a:srgbClr val="FF0000"/>
                </a:solidFill>
              </a:rPr>
              <a:t>scaleFactor</a:t>
            </a:r>
            <a:r>
              <a:rPr lang="en-US" altLang="zh-TW" sz="2400" dirty="0">
                <a:solidFill>
                  <a:srgbClr val="FF0000"/>
                </a:solidFill>
              </a:rPr>
              <a:t>,</a:t>
            </a:r>
            <a:r>
              <a:rPr lang="zh-TW" altLang="en-US" sz="2400" dirty="0">
                <a:solidFill>
                  <a:srgbClr val="FF0000"/>
                </a:solidFill>
              </a:rPr>
              <a:t> </a:t>
            </a:r>
            <a:r>
              <a:rPr lang="en-US" altLang="zh-TW" sz="2400" dirty="0" err="1">
                <a:solidFill>
                  <a:srgbClr val="FF0000"/>
                </a:solidFill>
              </a:rPr>
              <a:t>minNeighbors</a:t>
            </a:r>
            <a:endParaRPr lang="en-US" altLang="zh-TW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749670"/>
      </p:ext>
    </p:extLst>
  </p:cSld>
  <p:clrMapOvr>
    <a:masterClrMapping/>
  </p:clrMapOvr>
  <p:transition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1026160" y="2689934"/>
            <a:ext cx="74431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err="1">
                <a:solidFill>
                  <a:srgbClr val="FF0000"/>
                </a:solidFill>
              </a:rPr>
              <a:t>scaleFactor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=1.08 #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每次搜尋時減少的倍率</a:t>
            </a:r>
            <a:b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b="1" dirty="0" err="1">
                <a:solidFill>
                  <a:srgbClr val="FF0000"/>
                </a:solidFill>
              </a:rPr>
              <a:t>minNeighbors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=5, #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目標至少被檢測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5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次以上，才認為人臉存在。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0296365"/>
      </p:ext>
    </p:extLst>
  </p:cSld>
  <p:clrMapOvr>
    <a:masterClrMapping/>
  </p:clrMapOvr>
  <p:transition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1225117" y="2228295"/>
            <a:ext cx="705774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# </a:t>
            </a:r>
            <a:r>
              <a:rPr lang="zh-TW" altLang="en-US" sz="2400" dirty="0"/>
              <a:t>進行辨識</a:t>
            </a:r>
          </a:p>
          <a:p>
            <a:endParaRPr lang="en-US" altLang="zh-TW" sz="2400" dirty="0"/>
          </a:p>
          <a:p>
            <a:r>
              <a:rPr lang="en-US" altLang="zh-TW" sz="2400" dirty="0"/>
              <a:t>#</a:t>
            </a:r>
            <a:r>
              <a:rPr lang="zh-TW" altLang="en-US" sz="2400" dirty="0"/>
              <a:t>設定彈出的視窗大小</a:t>
            </a:r>
            <a:endParaRPr lang="en-US" altLang="zh-TW" sz="2400" dirty="0"/>
          </a:p>
          <a:p>
            <a:r>
              <a:rPr lang="en-US" altLang="zh-TW" sz="2400" dirty="0"/>
              <a:t>cv2.namedWindow('</a:t>
            </a:r>
            <a:r>
              <a:rPr lang="en-US" altLang="zh-TW" sz="2400" dirty="0" err="1">
                <a:solidFill>
                  <a:srgbClr val="0070C0"/>
                </a:solidFill>
              </a:rPr>
              <a:t>img</a:t>
            </a:r>
            <a:r>
              <a:rPr lang="en-US" altLang="zh-TW" sz="2400" dirty="0"/>
              <a:t>', cv2.WINDOW_NORMAL)  </a:t>
            </a:r>
            <a:br>
              <a:rPr lang="en-US" altLang="zh-TW" sz="2400" dirty="0"/>
            </a:br>
            <a:r>
              <a:rPr lang="en-US" altLang="zh-TW" sz="2400" dirty="0"/>
              <a:t>cv2.imshow('</a:t>
            </a:r>
            <a:r>
              <a:rPr lang="en-US" altLang="zh-TW" sz="2400" dirty="0" err="1">
                <a:solidFill>
                  <a:srgbClr val="0070C0"/>
                </a:solidFill>
              </a:rPr>
              <a:t>img</a:t>
            </a:r>
            <a:r>
              <a:rPr lang="en-US" altLang="zh-TW" sz="2400" dirty="0"/>
              <a:t>', </a:t>
            </a:r>
            <a:r>
              <a:rPr lang="en-US" altLang="zh-TW" sz="2400" dirty="0" err="1">
                <a:solidFill>
                  <a:srgbClr val="0070C0"/>
                </a:solidFill>
              </a:rPr>
              <a:t>img</a:t>
            </a:r>
            <a:r>
              <a:rPr lang="en-US" altLang="zh-TW" sz="2400" dirty="0"/>
              <a:t>)                     #</a:t>
            </a:r>
            <a:r>
              <a:rPr lang="zh-TW" altLang="en-US" sz="2400" dirty="0"/>
              <a:t>秀出圖片</a:t>
            </a:r>
          </a:p>
          <a:p>
            <a:r>
              <a:rPr lang="en-US" altLang="zh-TW" sz="2400" dirty="0"/>
              <a:t>cv2.imwrite( "result.jpg", </a:t>
            </a:r>
            <a:r>
              <a:rPr lang="en-US" altLang="zh-TW" sz="2400" dirty="0" err="1">
                <a:solidFill>
                  <a:srgbClr val="0070C0"/>
                </a:solidFill>
              </a:rPr>
              <a:t>img</a:t>
            </a:r>
            <a:r>
              <a:rPr lang="en-US" altLang="zh-TW" sz="2400" dirty="0"/>
              <a:t> )       #</a:t>
            </a:r>
            <a:r>
              <a:rPr lang="zh-TW" altLang="en-US" sz="2400" dirty="0"/>
              <a:t>保存圖片</a:t>
            </a:r>
          </a:p>
          <a:p>
            <a:r>
              <a:rPr lang="en-US" altLang="zh-TW" sz="2400" dirty="0"/>
              <a:t>cv2.waitKey(0)                                    #</a:t>
            </a:r>
            <a:r>
              <a:rPr lang="zh-TW" altLang="en-US" sz="2400" dirty="0"/>
              <a:t>等待按下任一按鍵</a:t>
            </a:r>
          </a:p>
          <a:p>
            <a:r>
              <a:rPr lang="en-US" altLang="zh-TW" sz="2400" dirty="0"/>
              <a:t>cv2.destroyAllWindows()                 #</a:t>
            </a:r>
            <a:r>
              <a:rPr lang="zh-TW" altLang="en-US" sz="2400" dirty="0"/>
              <a:t>關閉視窗</a:t>
            </a:r>
            <a:endParaRPr lang="en-US" altLang="zh-TW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636845"/>
      </p:ext>
    </p:extLst>
  </p:cSld>
  <p:clrMapOvr>
    <a:masterClrMapping/>
  </p:clrMapOvr>
  <p:transition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圖片辨識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0832192"/>
      </p:ext>
    </p:extLst>
  </p:cSld>
  <p:clrMapOvr>
    <a:masterClrMapping/>
  </p:clrMapOvr>
  <p:transition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1043126" y="2858610"/>
            <a:ext cx="705774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/>
              <a:t>請各位同學們複製一份能成功辨識的程式</a:t>
            </a:r>
            <a:endParaRPr lang="en-US" altLang="zh-TW" sz="2800" dirty="0"/>
          </a:p>
          <a:p>
            <a:pPr algn="ctr"/>
            <a:endParaRPr lang="en-US" altLang="zh-TW" sz="2800" dirty="0"/>
          </a:p>
          <a:p>
            <a:pPr algn="ctr"/>
            <a:r>
              <a:rPr lang="zh-TW" altLang="en-US" sz="2800" dirty="0"/>
              <a:t>接下來，我們要來辨識影片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670839904"/>
      </p:ext>
    </p:extLst>
  </p:cSld>
  <p:clrMapOvr>
    <a:masterClrMapping/>
  </p:clrMapOvr>
  <p:transition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影片辨識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0903937"/>
      </p:ext>
    </p:extLst>
  </p:cSld>
  <p:clrMapOvr>
    <a:masterClrMapping/>
  </p:clrMapOvr>
  <p:transition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D1DAE57-9E0C-45B7-ABFF-F94DB556DD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6275"/>
            <a:ext cx="914400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02582"/>
      </p:ext>
    </p:extLst>
  </p:cSld>
  <p:clrMapOvr>
    <a:masterClrMapping/>
  </p:clrMapOvr>
  <p:transition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30652F9-DFDB-4982-9ED1-25E85CB69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09" y="1235710"/>
            <a:ext cx="8593582" cy="483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064943"/>
      </p:ext>
    </p:extLst>
  </p:cSld>
  <p:clrMapOvr>
    <a:masterClrMapping/>
  </p:clrMapOvr>
  <p:transition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628CEED-EB06-4EC4-91BA-987FA3EB105A}"/>
              </a:ext>
            </a:extLst>
          </p:cNvPr>
          <p:cNvSpPr/>
          <p:nvPr/>
        </p:nvSpPr>
        <p:spPr>
          <a:xfrm>
            <a:off x="1975280" y="2914030"/>
            <a:ext cx="613890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dirty="0"/>
              <a:t># </a:t>
            </a:r>
            <a:r>
              <a:rPr lang="zh-TW" altLang="en-US" sz="2800" dirty="0"/>
              <a:t>從視訊鏡頭擷取影片</a:t>
            </a:r>
          </a:p>
          <a:p>
            <a:r>
              <a:rPr lang="en-US" altLang="zh-TW" sz="2800" dirty="0"/>
              <a:t>cap = cv2.VideoCapture(0)</a:t>
            </a:r>
          </a:p>
          <a:p>
            <a:endParaRPr lang="en-US" altLang="zh-TW" sz="2800" dirty="0"/>
          </a:p>
          <a:p>
            <a:endParaRPr lang="en-US" altLang="zh-TW" sz="2800" dirty="0"/>
          </a:p>
          <a:p>
            <a:endParaRPr lang="en-US" altLang="zh-TW" sz="2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975280" y="1147562"/>
            <a:ext cx="58104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/>
              <a:t>選擇要辨識的影片</a:t>
            </a:r>
          </a:p>
        </p:txBody>
      </p:sp>
    </p:spTree>
    <p:extLst>
      <p:ext uri="{BB962C8B-B14F-4D97-AF65-F5344CB8AC3E}">
        <p14:creationId xmlns:p14="http://schemas.microsoft.com/office/powerpoint/2010/main" val="860739207"/>
      </p:ext>
    </p:extLst>
  </p:cSld>
  <p:clrMapOvr>
    <a:masterClrMapping/>
  </p:clrMapOvr>
  <p:transition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993035" y="2767280"/>
            <a:ext cx="58104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b="1" dirty="0"/>
              <a:t>或者</a:t>
            </a:r>
            <a:r>
              <a:rPr lang="en-US" altLang="zh-TW" sz="8000" b="1" dirty="0"/>
              <a:t>....</a:t>
            </a:r>
          </a:p>
        </p:txBody>
      </p:sp>
    </p:spTree>
    <p:extLst>
      <p:ext uri="{BB962C8B-B14F-4D97-AF65-F5344CB8AC3E}">
        <p14:creationId xmlns:p14="http://schemas.microsoft.com/office/powerpoint/2010/main" val="4107706825"/>
      </p:ext>
    </p:extLst>
  </p:cSld>
  <p:clrMapOvr>
    <a:masterClrMapping/>
  </p:clrMapOvr>
  <p:transition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881692" y="548538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993035" y="2767280"/>
            <a:ext cx="63075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# </a:t>
            </a:r>
            <a:r>
              <a:rPr lang="zh-TW" altLang="en-US" sz="2800" dirty="0"/>
              <a:t>使用現有影片</a:t>
            </a:r>
          </a:p>
          <a:p>
            <a:r>
              <a:rPr lang="en-US" altLang="zh-TW" sz="2800" dirty="0"/>
              <a:t>cap =cv2.VideoCapture(</a:t>
            </a:r>
            <a:r>
              <a:rPr lang="en-US" altLang="zh-TW" sz="2800" dirty="0">
                <a:solidFill>
                  <a:srgbClr val="FF0000"/>
                </a:solidFill>
              </a:rPr>
              <a:t>test</a:t>
            </a:r>
            <a:r>
              <a:rPr lang="en-US" altLang="zh-TW" sz="2800" dirty="0"/>
              <a:t>.mp4')</a:t>
            </a:r>
          </a:p>
        </p:txBody>
      </p:sp>
    </p:spTree>
    <p:extLst>
      <p:ext uri="{BB962C8B-B14F-4D97-AF65-F5344CB8AC3E}">
        <p14:creationId xmlns:p14="http://schemas.microsoft.com/office/powerpoint/2010/main" val="4079634572"/>
      </p:ext>
    </p:extLst>
  </p:cSld>
  <p:clrMapOvr>
    <a:masterClrMapping/>
  </p:clrMapOvr>
  <p:transition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568171" y="1331651"/>
            <a:ext cx="84959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while True:</a:t>
            </a:r>
          </a:p>
          <a:p>
            <a:r>
              <a:rPr lang="en-US" altLang="zh-TW" sz="2400" dirty="0"/>
              <a:t>    _, </a:t>
            </a:r>
            <a:r>
              <a:rPr lang="en-US" altLang="zh-TW" sz="2400" dirty="0" err="1"/>
              <a:t>img</a:t>
            </a:r>
            <a:r>
              <a:rPr lang="en-US" altLang="zh-TW" sz="2400" dirty="0"/>
              <a:t> = </a:t>
            </a:r>
            <a:r>
              <a:rPr lang="en-US" altLang="zh-TW" sz="2400" dirty="0" err="1"/>
              <a:t>cap.read</a:t>
            </a:r>
            <a:r>
              <a:rPr lang="en-US" altLang="zh-TW" sz="2400" dirty="0"/>
              <a:t>()</a:t>
            </a:r>
            <a:br>
              <a:rPr lang="en-US" altLang="zh-TW" sz="2400" dirty="0"/>
            </a:br>
            <a:r>
              <a:rPr lang="en-US" altLang="zh-TW" sz="2400" dirty="0"/>
              <a:t>    gray = cv2.cvtColor(</a:t>
            </a:r>
            <a:r>
              <a:rPr lang="en-US" altLang="zh-TW" sz="2400" dirty="0" err="1"/>
              <a:t>img</a:t>
            </a:r>
            <a:r>
              <a:rPr lang="en-US" altLang="zh-TW" sz="2400" dirty="0"/>
              <a:t>, cv2.COLOR_BGR2GRAY)</a:t>
            </a:r>
            <a:br>
              <a:rPr lang="en-US" altLang="zh-TW" sz="2400" dirty="0"/>
            </a:br>
            <a:r>
              <a:rPr lang="en-US" altLang="zh-TW" sz="2400" dirty="0"/>
              <a:t>    faces = </a:t>
            </a:r>
            <a:r>
              <a:rPr lang="en-US" altLang="zh-TW" sz="2400" dirty="0" err="1"/>
              <a:t>face_cascade.detectMultiScale</a:t>
            </a:r>
            <a:r>
              <a:rPr lang="en-US" altLang="zh-TW" sz="2400" dirty="0"/>
              <a:t>(</a:t>
            </a:r>
          </a:p>
          <a:p>
            <a:r>
              <a:rPr lang="en-US" altLang="zh-TW" sz="2400" dirty="0"/>
              <a:t>    gray,</a:t>
            </a:r>
          </a:p>
          <a:p>
            <a:r>
              <a:rPr lang="en-US" altLang="zh-TW" sz="2400" dirty="0"/>
              <a:t>    </a:t>
            </a:r>
            <a:r>
              <a:rPr lang="en-US" altLang="zh-TW" sz="2400" dirty="0" err="1"/>
              <a:t>scaleFactor</a:t>
            </a:r>
            <a:r>
              <a:rPr lang="en-US" altLang="zh-TW" sz="2400" dirty="0"/>
              <a:t>=1.12,</a:t>
            </a:r>
          </a:p>
          <a:p>
            <a:r>
              <a:rPr lang="en-US" altLang="zh-TW" sz="2400" dirty="0"/>
              <a:t>    </a:t>
            </a:r>
            <a:r>
              <a:rPr lang="en-US" altLang="zh-TW" sz="2400" dirty="0" err="1"/>
              <a:t>minNeighbors</a:t>
            </a:r>
            <a:r>
              <a:rPr lang="en-US" altLang="zh-TW" sz="2400" dirty="0"/>
              <a:t>=4)</a:t>
            </a:r>
          </a:p>
          <a:p>
            <a:r>
              <a:rPr lang="en-US" altLang="zh-TW" sz="2400" dirty="0"/>
              <a:t>    </a:t>
            </a:r>
            <a:r>
              <a:rPr lang="es-ES" altLang="zh-TW" sz="2400" dirty="0"/>
              <a:t>for (x, y, w, h) in faces:</a:t>
            </a:r>
          </a:p>
          <a:p>
            <a:r>
              <a:rPr lang="es-ES" altLang="zh-TW" sz="2400" dirty="0"/>
              <a:t>        cv2.rectangle(img, (x, y), (x+w, y+h), (255, 255, 0), 2)</a:t>
            </a:r>
            <a:br>
              <a:rPr lang="es-ES" altLang="zh-TW" sz="2400" dirty="0"/>
            </a:br>
            <a:r>
              <a:rPr lang="es-ES" altLang="zh-TW" sz="2400" dirty="0"/>
              <a:t>    cv2.imshow('img', img)</a:t>
            </a:r>
            <a:endParaRPr lang="en-US" altLang="zh-TW" sz="2400" dirty="0"/>
          </a:p>
          <a:p>
            <a:endParaRPr lang="en-US" altLang="zh-TW" sz="2400" dirty="0"/>
          </a:p>
          <a:p>
            <a:r>
              <a:rPr lang="en-US" altLang="zh-TW" sz="2400" dirty="0"/>
              <a:t>#</a:t>
            </a:r>
            <a:r>
              <a:rPr lang="zh-TW" altLang="en-US" sz="2400" dirty="0"/>
              <a:t>請注意：</a:t>
            </a:r>
            <a:r>
              <a:rPr lang="en-US" altLang="zh-TW" sz="2400" dirty="0"/>
              <a:t>while</a:t>
            </a:r>
            <a:r>
              <a:rPr lang="zh-TW" altLang="en-US" sz="2400" dirty="0"/>
              <a:t>迴圈的冒號之後，必須</a:t>
            </a:r>
            <a:r>
              <a:rPr lang="zh-TW" altLang="en-US" sz="2400" b="1" dirty="0">
                <a:solidFill>
                  <a:srgbClr val="FF0000"/>
                </a:solidFill>
              </a:rPr>
              <a:t>空四格</a:t>
            </a:r>
            <a:r>
              <a:rPr lang="zh-TW" altLang="en-US" sz="2400" dirty="0">
                <a:solidFill>
                  <a:srgbClr val="FF0000"/>
                </a:solidFill>
              </a:rPr>
              <a:t>！！！！</a:t>
            </a:r>
            <a:endParaRPr lang="en-US" altLang="zh-TW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264879"/>
      </p:ext>
    </p:extLst>
  </p:cSld>
  <p:clrMapOvr>
    <a:masterClrMapping/>
  </p:clrMapOvr>
  <p:transition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881692" y="548538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993035" y="2767280"/>
            <a:ext cx="630758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# </a:t>
            </a:r>
            <a:r>
              <a:rPr lang="zh-TW" altLang="en-US" sz="2800" dirty="0"/>
              <a:t>按下</a:t>
            </a:r>
            <a:r>
              <a:rPr lang="en-US" altLang="zh-TW" sz="2800" dirty="0"/>
              <a:t>ESC</a:t>
            </a:r>
            <a:r>
              <a:rPr lang="zh-TW" altLang="en-US" sz="2800" dirty="0"/>
              <a:t>後離開</a:t>
            </a:r>
            <a:br>
              <a:rPr lang="en-US" altLang="zh-TW" sz="2800" dirty="0"/>
            </a:br>
            <a:r>
              <a:rPr lang="en-US" altLang="zh-TW" sz="2800" dirty="0"/>
              <a:t>    k = cv2.waitKey(30) &amp; 0xff</a:t>
            </a:r>
          </a:p>
          <a:p>
            <a:r>
              <a:rPr lang="en-US" altLang="zh-TW" sz="2800" dirty="0"/>
              <a:t>    if k==27:</a:t>
            </a:r>
          </a:p>
          <a:p>
            <a:r>
              <a:rPr lang="en-US" altLang="zh-TW" sz="2800" dirty="0"/>
              <a:t>        break</a:t>
            </a:r>
          </a:p>
          <a:p>
            <a:r>
              <a:rPr lang="en-US" altLang="zh-TW" sz="2800" dirty="0"/>
              <a:t>        </a:t>
            </a:r>
          </a:p>
          <a:p>
            <a:r>
              <a:rPr lang="en-US" altLang="zh-TW" sz="2800" dirty="0"/>
              <a:t># </a:t>
            </a:r>
            <a:r>
              <a:rPr lang="zh-TW" altLang="en-US" sz="2800" dirty="0"/>
              <a:t>關閉</a:t>
            </a:r>
            <a:r>
              <a:rPr lang="en-US" altLang="zh-TW" sz="2800" dirty="0" err="1"/>
              <a:t>VideoCapture</a:t>
            </a:r>
            <a:r>
              <a:rPr lang="zh-TW" altLang="en-US" sz="2800" dirty="0"/>
              <a:t>物件</a:t>
            </a:r>
            <a:endParaRPr lang="en-US" altLang="zh-TW" sz="2800" dirty="0"/>
          </a:p>
          <a:p>
            <a:r>
              <a:rPr lang="en-US" altLang="zh-TW" sz="2800" dirty="0" err="1"/>
              <a:t>cap.release</a:t>
            </a:r>
            <a:r>
              <a:rPr lang="en-US" altLang="zh-TW" sz="2800" dirty="0"/>
              <a:t>()</a:t>
            </a:r>
          </a:p>
          <a:p>
            <a:r>
              <a:rPr lang="en-US" altLang="zh-TW" sz="2800" dirty="0"/>
              <a:t>cv2.destroyAllWindows()</a:t>
            </a:r>
          </a:p>
        </p:txBody>
      </p:sp>
    </p:spTree>
    <p:extLst>
      <p:ext uri="{BB962C8B-B14F-4D97-AF65-F5344CB8AC3E}">
        <p14:creationId xmlns:p14="http://schemas.microsoft.com/office/powerpoint/2010/main" val="2116438710"/>
      </p:ext>
    </p:extLst>
  </p:cSld>
  <p:clrMapOvr>
    <a:masterClrMapping/>
  </p:clrMapOvr>
  <p:transition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問題討論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5686746"/>
      </p:ext>
    </p:extLst>
  </p:cSld>
  <p:clrMapOvr>
    <a:masterClrMapping/>
  </p:clrMapOvr>
  <p:transition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881692" y="548538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993035" y="2767280"/>
            <a:ext cx="63075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/>
              <a:t>能不能訓練自己想要偵測的物體呢？</a:t>
            </a:r>
            <a:endParaRPr lang="en-US" altLang="zh-TW" sz="2800" b="1" dirty="0"/>
          </a:p>
        </p:txBody>
      </p:sp>
    </p:spTree>
    <p:extLst>
      <p:ext uri="{BB962C8B-B14F-4D97-AF65-F5344CB8AC3E}">
        <p14:creationId xmlns:p14="http://schemas.microsoft.com/office/powerpoint/2010/main" val="1425139804"/>
      </p:ext>
    </p:extLst>
  </p:cSld>
  <p:clrMapOvr>
    <a:masterClrMapping/>
  </p:clrMapOvr>
  <p:transition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881692" y="548538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574106" y="2736502"/>
            <a:ext cx="63075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Python</a:t>
            </a:r>
            <a:r>
              <a:rPr lang="zh-TW" altLang="en-US" dirty="0"/>
              <a:t>影像辨識筆記</a:t>
            </a:r>
            <a:r>
              <a:rPr lang="en-US" altLang="zh-TW" dirty="0"/>
              <a:t>(</a:t>
            </a:r>
            <a:r>
              <a:rPr lang="zh-TW" altLang="en-US" dirty="0"/>
              <a:t>九</a:t>
            </a:r>
            <a:r>
              <a:rPr lang="en-US" altLang="zh-TW" dirty="0"/>
              <a:t>)</a:t>
            </a:r>
            <a:r>
              <a:rPr lang="zh-TW" altLang="en-US" dirty="0"/>
              <a:t>：分別在</a:t>
            </a:r>
            <a:r>
              <a:rPr lang="en-US" altLang="zh-TW" dirty="0"/>
              <a:t>Windows</a:t>
            </a:r>
            <a:r>
              <a:rPr lang="zh-TW" altLang="en-US" dirty="0"/>
              <a:t>和</a:t>
            </a:r>
            <a:r>
              <a:rPr lang="en-US" altLang="zh-TW" dirty="0"/>
              <a:t>Ubuntu 18.04</a:t>
            </a:r>
            <a:r>
              <a:rPr lang="zh-TW" altLang="en-US" dirty="0"/>
              <a:t>上安裝並執行</a:t>
            </a:r>
            <a:r>
              <a:rPr lang="en-US" altLang="zh-TW" dirty="0"/>
              <a:t>YOLOv3</a:t>
            </a:r>
            <a:r>
              <a:rPr lang="zh-TW" altLang="en-US" dirty="0"/>
              <a:t>（使用</a:t>
            </a:r>
            <a:r>
              <a:rPr lang="en-US" altLang="zh-TW" dirty="0"/>
              <a:t>GPU</a:t>
            </a:r>
            <a:r>
              <a:rPr lang="zh-TW" altLang="en-US" dirty="0"/>
              <a:t>）</a:t>
            </a:r>
          </a:p>
          <a:p>
            <a:endParaRPr lang="en-US" altLang="zh-TW" sz="2400" b="1" dirty="0"/>
          </a:p>
          <a:p>
            <a:pPr algn="ctr"/>
            <a:r>
              <a:rPr lang="en-US" altLang="zh-TW" sz="2400" b="1" dirty="0"/>
              <a:t>https://reurl.cc/RdvV99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2065AAF-4CF5-4C87-B0A9-7A24D828B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25" y="4896322"/>
            <a:ext cx="1428750" cy="142875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7876C535-E3F5-4C0E-81E1-924E3D0439B6}"/>
              </a:ext>
            </a:extLst>
          </p:cNvPr>
          <p:cNvSpPr txBox="1"/>
          <p:nvPr/>
        </p:nvSpPr>
        <p:spPr>
          <a:xfrm>
            <a:off x="6218530" y="4530115"/>
            <a:ext cx="26236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註：</a:t>
            </a:r>
            <a:r>
              <a:rPr lang="en-US" altLang="zh-TW" dirty="0">
                <a:solidFill>
                  <a:srgbClr val="FF0000"/>
                </a:solidFill>
              </a:rPr>
              <a:t>YOLOv3</a:t>
            </a:r>
            <a:r>
              <a:rPr lang="zh-TW" altLang="en-US" dirty="0">
                <a:solidFill>
                  <a:srgbClr val="FF0000"/>
                </a:solidFill>
              </a:rPr>
              <a:t>是真的使用到</a:t>
            </a:r>
            <a:r>
              <a:rPr lang="zh-TW" altLang="en-US" b="1" dirty="0">
                <a:solidFill>
                  <a:srgbClr val="FF0000"/>
                </a:solidFill>
              </a:rPr>
              <a:t>深度學習</a:t>
            </a:r>
            <a:r>
              <a:rPr lang="zh-TW" altLang="en-US" dirty="0">
                <a:solidFill>
                  <a:srgbClr val="FF0000"/>
                </a:solidFill>
              </a:rPr>
              <a:t>技術的影像辨識，需要有</a:t>
            </a:r>
            <a:r>
              <a:rPr lang="zh-TW" altLang="en-US" b="1" dirty="0">
                <a:solidFill>
                  <a:srgbClr val="FF0000"/>
                </a:solidFill>
              </a:rPr>
              <a:t>強大的</a:t>
            </a:r>
            <a:r>
              <a:rPr lang="en-US" altLang="zh-TW" b="1" dirty="0">
                <a:solidFill>
                  <a:srgbClr val="FF0000"/>
                </a:solidFill>
              </a:rPr>
              <a:t>GPU</a:t>
            </a:r>
            <a:r>
              <a:rPr lang="zh-TW" altLang="en-US" dirty="0">
                <a:solidFill>
                  <a:srgbClr val="FF0000"/>
                </a:solidFill>
              </a:rPr>
              <a:t>去進行運算</a:t>
            </a:r>
          </a:p>
        </p:txBody>
      </p:sp>
    </p:spTree>
    <p:extLst>
      <p:ext uri="{BB962C8B-B14F-4D97-AF65-F5344CB8AC3E}">
        <p14:creationId xmlns:p14="http://schemas.microsoft.com/office/powerpoint/2010/main" val="1604406028"/>
      </p:ext>
    </p:extLst>
  </p:cSld>
  <p:clrMapOvr>
    <a:masterClrMapping/>
  </p:clrMapOvr>
  <p:transition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881692" y="5485387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E3C3841-BEFA-4786-85F4-A7BC8C4C58ED}"/>
              </a:ext>
            </a:extLst>
          </p:cNvPr>
          <p:cNvSpPr txBox="1"/>
          <p:nvPr/>
        </p:nvSpPr>
        <p:spPr>
          <a:xfrm>
            <a:off x="1993035" y="2767280"/>
            <a:ext cx="63075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/>
              <a:t>影像辨識還能用在哪些地方呢？</a:t>
            </a:r>
            <a:endParaRPr lang="en-US" altLang="zh-TW" sz="2800" b="1" dirty="0"/>
          </a:p>
        </p:txBody>
      </p:sp>
    </p:spTree>
    <p:extLst>
      <p:ext uri="{BB962C8B-B14F-4D97-AF65-F5344CB8AC3E}">
        <p14:creationId xmlns:p14="http://schemas.microsoft.com/office/powerpoint/2010/main" val="3026096081"/>
      </p:ext>
    </p:extLst>
  </p:cSld>
  <p:clrMapOvr>
    <a:masterClrMapping/>
  </p:clrMapOvr>
  <p:transition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7452218-3937-420F-8EF9-B85BA3AFCA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202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828750"/>
      </p:ext>
    </p:extLst>
  </p:cSld>
  <p:clrMapOvr>
    <a:masterClrMapping/>
  </p:clrMapOvr>
  <p:transition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2BAB074-B1EA-4140-9795-FF20B6FEF923}"/>
              </a:ext>
            </a:extLst>
          </p:cNvPr>
          <p:cNvSpPr txBox="1"/>
          <p:nvPr/>
        </p:nvSpPr>
        <p:spPr>
          <a:xfrm>
            <a:off x="936594" y="1526958"/>
            <a:ext cx="727081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1.</a:t>
            </a:r>
            <a:r>
              <a:rPr lang="zh-TW" altLang="en-US" sz="2800" dirty="0"/>
              <a:t>建立門禁系統，透過攝影鏡頭偵測人臉，如果有不認識的人拜訪，拍下人臉，透過</a:t>
            </a:r>
            <a:r>
              <a:rPr lang="en-US" altLang="zh-TW" sz="2800" dirty="0"/>
              <a:t>LINE</a:t>
            </a:r>
            <a:r>
              <a:rPr lang="zh-TW" altLang="en-US" sz="2800" dirty="0"/>
              <a:t>傳送圖片給主人進行通知。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en-US" altLang="zh-TW" sz="2800" dirty="0"/>
              <a:t>2.</a:t>
            </a:r>
            <a:r>
              <a:rPr lang="zh-TW" altLang="en-US" sz="2800" dirty="0"/>
              <a:t> 透過</a:t>
            </a:r>
            <a:r>
              <a:rPr lang="en-US" altLang="zh-TW" sz="2800" dirty="0"/>
              <a:t>Raspberry Pi</a:t>
            </a:r>
            <a:r>
              <a:rPr lang="zh-TW" altLang="en-US" sz="2800" dirty="0"/>
              <a:t>結合影像辨識，製作無人車。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en-US" altLang="zh-TW" sz="2800" dirty="0"/>
              <a:t>3.</a:t>
            </a:r>
            <a:r>
              <a:rPr lang="zh-TW" altLang="en-US" sz="2800" dirty="0"/>
              <a:t>訓練機車辨識模型，辨識燕巢校區機車違規停放數量，結合車牌辨識，免取警衛開單的辛勞。</a:t>
            </a:r>
            <a:endParaRPr lang="en-US" altLang="zh-TW" sz="2800" dirty="0"/>
          </a:p>
          <a:p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54395387"/>
      </p:ext>
    </p:extLst>
  </p:cSld>
  <p:clrMapOvr>
    <a:masterClrMapping/>
  </p:clrMapOvr>
  <p:transition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324100" y="3744658"/>
            <a:ext cx="4495800" cy="938213"/>
          </a:xfrm>
          <a:prstGeom prst="rect">
            <a:avLst/>
          </a:prstGeom>
          <a:solidFill>
            <a:srgbClr val="0174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6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HK" altLang="en-US" sz="6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3648075" y="1637910"/>
            <a:ext cx="1847850" cy="1720986"/>
            <a:chOff x="1164" y="687"/>
            <a:chExt cx="3219" cy="2998"/>
          </a:xfrm>
          <a:solidFill>
            <a:srgbClr val="0174AB"/>
          </a:solidFill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2846310"/>
      </p:ext>
    </p:extLst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/>
          <p:nvPr/>
        </p:nvCxnSpPr>
        <p:spPr>
          <a:xfrm>
            <a:off x="12048767" y="1551265"/>
            <a:ext cx="0" cy="36303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5003007" y="1735931"/>
            <a:ext cx="0" cy="3386138"/>
          </a:xfrm>
          <a:prstGeom prst="line">
            <a:avLst/>
          </a:prstGeom>
          <a:ln>
            <a:solidFill>
              <a:srgbClr val="0174AB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067427" y="1391136"/>
            <a:ext cx="1795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套件安裝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067427" y="2101638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函示介紹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067427" y="2812140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spc="300" dirty="0">
                <a:solidFill>
                  <a:srgbClr val="92D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圖片辨識</a:t>
            </a:r>
            <a:endParaRPr lang="zh-HK" altLang="en-US" sz="2800" b="1" spc="300" dirty="0">
              <a:solidFill>
                <a:srgbClr val="92D14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067426" y="3522642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spc="300" dirty="0">
                <a:solidFill>
                  <a:srgbClr val="92D14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影片辨識</a:t>
            </a:r>
            <a:endParaRPr lang="zh-HK" altLang="en-US" sz="2800" b="1" spc="300" dirty="0">
              <a:solidFill>
                <a:srgbClr val="92D14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067427" y="4233144"/>
            <a:ext cx="1795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spc="3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問題討論</a:t>
            </a:r>
            <a:endParaRPr lang="zh-HK" altLang="en-US" sz="2800" b="1" spc="3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635920" y="2197034"/>
            <a:ext cx="1947861" cy="1940713"/>
            <a:chOff x="1709739" y="2636838"/>
            <a:chExt cx="1590160" cy="1584325"/>
          </a:xfrm>
          <a:effectLst/>
        </p:grpSpPr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0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solidFill>
              <a:srgbClr val="0174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1281113" y="4137747"/>
            <a:ext cx="26574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spc="300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</a:t>
            </a:r>
            <a:r>
              <a:rPr lang="en-US" altLang="zh-TW" sz="2800" b="1" spc="300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altLang="zh-CN" sz="2800" b="1" spc="300" dirty="0">
                <a:solidFill>
                  <a:srgbClr val="0174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NTS</a:t>
            </a:r>
            <a:endParaRPr lang="zh-HK" altLang="en-US" sz="2800" b="1" spc="300" dirty="0">
              <a:solidFill>
                <a:srgbClr val="0174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5829150"/>
      </p:ext>
    </p:extLst>
  </p:cSld>
  <p:clrMapOvr>
    <a:masterClrMapping/>
  </p:clrMapOvr>
  <p:transition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套件安裝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8175742"/>
      </p:ext>
    </p:extLst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/>
              <a:t>開啟終端機輸入：</a:t>
            </a:r>
            <a:br>
              <a:rPr lang="en-US" altLang="zh-TW" sz="3200" dirty="0"/>
            </a:br>
            <a:br>
              <a:rPr lang="en-US" altLang="zh-TW" sz="3200" dirty="0">
                <a:solidFill>
                  <a:srgbClr val="FF0000"/>
                </a:solidFill>
              </a:rPr>
            </a:br>
            <a:r>
              <a:rPr lang="en-US" altLang="zh-TW" sz="3200" dirty="0">
                <a:solidFill>
                  <a:srgbClr val="FF0000"/>
                </a:solidFill>
              </a:rPr>
              <a:t>pip install </a:t>
            </a:r>
            <a:r>
              <a:rPr lang="en-US" altLang="zh-TW" sz="3200" dirty="0" err="1">
                <a:solidFill>
                  <a:srgbClr val="FF0000"/>
                </a:solidFill>
              </a:rPr>
              <a:t>numpy</a:t>
            </a:r>
            <a:br>
              <a:rPr lang="en-US" altLang="zh-TW" sz="3200" dirty="0">
                <a:solidFill>
                  <a:srgbClr val="FF0000"/>
                </a:solidFill>
              </a:rPr>
            </a:br>
            <a:endParaRPr lang="en-US" altLang="zh-TW" sz="3200" dirty="0">
              <a:solidFill>
                <a:srgbClr val="FF0000"/>
              </a:solidFill>
            </a:endParaRPr>
          </a:p>
          <a:p>
            <a:r>
              <a:rPr lang="en-US" altLang="zh-TW" sz="3200" dirty="0">
                <a:solidFill>
                  <a:srgbClr val="FF0000"/>
                </a:solidFill>
              </a:rPr>
              <a:t>pip install </a:t>
            </a:r>
            <a:r>
              <a:rPr lang="en-US" altLang="zh-TW" sz="3200" dirty="0" err="1">
                <a:solidFill>
                  <a:srgbClr val="FF0000"/>
                </a:solidFill>
              </a:rPr>
              <a:t>opencv</a:t>
            </a:r>
            <a:r>
              <a:rPr lang="en-US" altLang="zh-TW" sz="3200" dirty="0">
                <a:solidFill>
                  <a:srgbClr val="FF0000"/>
                </a:solidFill>
              </a:rPr>
              <a:t>-python</a:t>
            </a:r>
            <a:endParaRPr lang="zh-TW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239700"/>
      </p:ext>
    </p:extLst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3B02F32-5FF9-414B-9199-BA734D84CA00}"/>
              </a:ext>
            </a:extLst>
          </p:cNvPr>
          <p:cNvSpPr txBox="1"/>
          <p:nvPr/>
        </p:nvSpPr>
        <p:spPr>
          <a:xfrm>
            <a:off x="1524000" y="822960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/>
              <a:t>教材包下載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7213C08-B17F-4BFA-9E89-790F24E58AD9}"/>
              </a:ext>
            </a:extLst>
          </p:cNvPr>
          <p:cNvSpPr/>
          <p:nvPr/>
        </p:nvSpPr>
        <p:spPr>
          <a:xfrm>
            <a:off x="710214" y="2134625"/>
            <a:ext cx="801653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>
                <a:hlinkClick r:id="rId2"/>
              </a:rPr>
              <a:t>https://reurl.cc/lLvWdl</a:t>
            </a:r>
            <a:endParaRPr lang="en-US" altLang="zh-TW" sz="6600" dirty="0"/>
          </a:p>
          <a:p>
            <a:endParaRPr lang="zh-TW" altLang="en-US" sz="66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A6DDA48-8185-48B4-90A9-C17AA7FFE6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472" y="3696707"/>
            <a:ext cx="2681056" cy="268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43832"/>
      </p:ext>
    </p:extLst>
  </p:cSld>
  <p:clrMapOvr>
    <a:masterClrMapping/>
  </p:clrMapOvr>
  <p:transition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59719" y="2568507"/>
            <a:ext cx="6024563" cy="1720986"/>
            <a:chOff x="1184275" y="2717410"/>
            <a:chExt cx="6024563" cy="1720986"/>
          </a:xfrm>
        </p:grpSpPr>
        <p:grpSp>
          <p:nvGrpSpPr>
            <p:cNvPr id="10" name="Group 4"/>
            <p:cNvGrpSpPr>
              <a:grpSpLocks noChangeAspect="1"/>
            </p:cNvGrpSpPr>
            <p:nvPr/>
          </p:nvGrpSpPr>
          <p:grpSpPr bwMode="auto">
            <a:xfrm>
              <a:off x="1184275" y="2717410"/>
              <a:ext cx="1847850" cy="1720986"/>
              <a:chOff x="1164" y="687"/>
              <a:chExt cx="3219" cy="2998"/>
            </a:xfrm>
            <a:solidFill>
              <a:schemeClr val="bg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1" name="Freeform 6"/>
              <p:cNvSpPr>
                <a:spLocks/>
              </p:cNvSpPr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/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3187700" y="2847430"/>
              <a:ext cx="4021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函式介紹</a:t>
              </a:r>
              <a:endParaRPr lang="zh-HK" altLang="en-US" sz="7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7575107"/>
      </p:ext>
    </p:extLst>
  </p:cSld>
  <p:clrMapOvr>
    <a:masterClrMapping/>
  </p:clrMapOvr>
  <p:transition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557154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-77428" y="1258773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“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704138" y="4961605"/>
            <a:ext cx="143986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13800" dirty="0">
                <a:solidFill>
                  <a:srgbClr val="92D14F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</a:rPr>
              <a:t>”</a:t>
            </a:r>
            <a:endParaRPr lang="zh-HK" altLang="en-US" sz="13800" dirty="0">
              <a:solidFill>
                <a:srgbClr val="92D14F"/>
              </a:solidFill>
              <a:latin typeface="Adobe 仿宋 Std R" panose="02020400000000000000" pitchFamily="18" charset="-122"/>
              <a:ea typeface="Adobe 仿宋 Std R" panose="02020400000000000000" pitchFamily="18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B7D9893-11D2-44A6-BD70-8ADB3CCEDAFA}"/>
              </a:ext>
            </a:extLst>
          </p:cNvPr>
          <p:cNvSpPr txBox="1"/>
          <p:nvPr/>
        </p:nvSpPr>
        <p:spPr>
          <a:xfrm>
            <a:off x="2024109" y="2689934"/>
            <a:ext cx="64451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#</a:t>
            </a:r>
            <a:r>
              <a:rPr lang="zh-TW" alt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匯入模組</a:t>
            </a:r>
            <a:endParaRPr lang="en-US" altLang="zh-TW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altLang="zh-TW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import cv2</a:t>
            </a:r>
          </a:p>
        </p:txBody>
      </p:sp>
    </p:spTree>
    <p:extLst>
      <p:ext uri="{BB962C8B-B14F-4D97-AF65-F5344CB8AC3E}">
        <p14:creationId xmlns:p14="http://schemas.microsoft.com/office/powerpoint/2010/main" val="3553961838"/>
      </p:ext>
    </p:extLst>
  </p:cSld>
  <p:clrMapOvr>
    <a:masterClrMapping/>
  </p:clrMapOvr>
  <p:transition>
    <p:wipe/>
  </p:transition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1166</TotalTime>
  <Words>512</Words>
  <Application>Microsoft Office PowerPoint</Application>
  <PresentationFormat>如螢幕大小 (4:3)</PresentationFormat>
  <Paragraphs>127</Paragraphs>
  <Slides>31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31</vt:i4>
      </vt:variant>
    </vt:vector>
  </HeadingPairs>
  <TitlesOfParts>
    <vt:vector size="38" baseType="lpstr">
      <vt:lpstr>Adobe 仿宋 Std R</vt:lpstr>
      <vt:lpstr>微软雅黑</vt:lpstr>
      <vt:lpstr>Arial</vt:lpstr>
      <vt:lpstr>Calibri</vt:lpstr>
      <vt:lpstr>Calibri Light</vt:lpstr>
      <vt:lpstr>Office 主题</vt:lpstr>
      <vt:lpstr>3_Office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Administrator</cp:lastModifiedBy>
  <cp:revision>156</cp:revision>
  <dcterms:created xsi:type="dcterms:W3CDTF">2015-02-19T23:46:49Z</dcterms:created>
  <dcterms:modified xsi:type="dcterms:W3CDTF">2019-10-16T13:20:11Z</dcterms:modified>
</cp:coreProperties>
</file>